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82" r:id="rId3"/>
    <p:sldId id="283" r:id="rId4"/>
    <p:sldId id="284" r:id="rId5"/>
    <p:sldId id="285" r:id="rId6"/>
    <p:sldId id="286" r:id="rId7"/>
    <p:sldId id="287" r:id="rId8"/>
    <p:sldId id="288" r:id="rId9"/>
    <p:sldId id="276" r:id="rId10"/>
    <p:sldId id="277" r:id="rId11"/>
    <p:sldId id="281" r:id="rId12"/>
    <p:sldId id="273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33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64" y="-8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8C4FF4-6EE1-4A76-9B8F-B2F594D6C874}" type="datetimeFigureOut">
              <a:rPr lang="ru-RU"/>
              <a:pPr>
                <a:defRPr/>
              </a:pPr>
              <a:t>14.12.2019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F7A747-1B53-4B3F-B8D2-D8AB0E1281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4BD201-5F9C-4593-BEFD-74C971F0B552}" type="datetimeFigureOut">
              <a:rPr lang="ru-RU"/>
              <a:pPr>
                <a:defRPr/>
              </a:pPr>
              <a:t>14.12.2019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22E6F0-797A-404D-B2F0-96032D2C16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7A3035-02C7-4538-A480-C6887B19F5A6}" type="datetimeFigureOut">
              <a:rPr lang="ru-RU"/>
              <a:pPr>
                <a:defRPr/>
              </a:pPr>
              <a:t>14.12.2019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18664C-3B03-4311-A452-8E87A1DF2E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52DDE1-E9F2-4B50-AB95-1A36B28481DE}" type="datetimeFigureOut">
              <a:rPr lang="ru-RU"/>
              <a:pPr>
                <a:defRPr/>
              </a:pPr>
              <a:t>14.12.2019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87BA6C-DE82-4922-A007-5CB817EE4E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011FA9-72D4-4D0D-AA04-5200C8F96D1C}" type="datetimeFigureOut">
              <a:rPr lang="ru-RU"/>
              <a:pPr>
                <a:defRPr/>
              </a:pPr>
              <a:t>14.12.2019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CBFCBB-F7D8-4AD9-B5F9-93687358CA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8AA105-3B9A-485F-A7BD-B3B1C1BFF994}" type="datetimeFigureOut">
              <a:rPr lang="ru-RU"/>
              <a:pPr>
                <a:defRPr/>
              </a:pPr>
              <a:t>14.12.2019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17202-91A5-4841-8837-12B3422A9C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03E727-7E97-4B76-A273-97C117DFD6DE}" type="datetimeFigureOut">
              <a:rPr lang="ru-RU"/>
              <a:pPr>
                <a:defRPr/>
              </a:pPr>
              <a:t>14.12.2019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F140D1-42AB-456C-B3EB-2E58162D29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FDA9A-A9AF-4522-BA4E-959710ABA8F2}" type="datetimeFigureOut">
              <a:rPr lang="ru-RU"/>
              <a:pPr>
                <a:defRPr/>
              </a:pPr>
              <a:t>14.12.2019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4C3DF-49FF-4AA4-A1AB-8615103FAE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1C31E6-6AC6-4E62-806B-D0CB1E8C6262}" type="datetimeFigureOut">
              <a:rPr lang="ru-RU"/>
              <a:pPr>
                <a:defRPr/>
              </a:pPr>
              <a:t>14.12.2019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B0E188-B191-46AC-99B7-5113417AE6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E59BE0-226E-4980-AAF5-F1A9DF7C7AE8}" type="datetimeFigureOut">
              <a:rPr lang="ru-RU"/>
              <a:pPr>
                <a:defRPr/>
              </a:pPr>
              <a:t>14.12.2019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D8319C-EFFD-43A6-A723-9E31BBA50F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94FB44-2B3A-4EA5-B708-4FEB9F41BBF1}" type="datetimeFigureOut">
              <a:rPr lang="ru-RU"/>
              <a:pPr>
                <a:defRPr/>
              </a:pPr>
              <a:t>14.12.2019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51498-F984-481A-8E8C-4DDFA9BC91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20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://linda6035.ucoz.ru/" TargetMode="Externa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 cstate="email">
            <a:duotone>
              <a:prstClr val="black"/>
              <a:schemeClr val="accent5">
                <a:tint val="45000"/>
                <a:satMod val="400000"/>
              </a:schemeClr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 userDrawn="1"/>
        </p:nvSpPr>
        <p:spPr>
          <a:xfrm>
            <a:off x="1500166" y="142852"/>
            <a:ext cx="7500990" cy="6572296"/>
          </a:xfrm>
          <a:prstGeom prst="rect">
            <a:avLst/>
          </a:prstGeom>
          <a:blipFill>
            <a:blip r:embed="rId13" cstate="email">
              <a:duotone>
                <a:schemeClr val="accent5">
                  <a:shade val="45000"/>
                  <a:satMod val="135000"/>
                </a:schemeClr>
                <a:prstClr val="white"/>
              </a:duotone>
            </a:blip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3" name="Прямоугольник 32"/>
          <p:cNvSpPr/>
          <p:nvPr userDrawn="1"/>
        </p:nvSpPr>
        <p:spPr>
          <a:xfrm>
            <a:off x="142844" y="142852"/>
            <a:ext cx="1214446" cy="6572296"/>
          </a:xfrm>
          <a:prstGeom prst="rect">
            <a:avLst/>
          </a:prstGeom>
          <a:blipFill>
            <a:blip r:embed="rId13" cstate="email">
              <a:duotone>
                <a:schemeClr val="accent5">
                  <a:shade val="45000"/>
                  <a:satMod val="135000"/>
                </a:schemeClr>
                <a:prstClr val="white"/>
              </a:duotone>
            </a:blip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40" name="Рисунок 39" descr="0_b4102_1793a431_S.png"/>
          <p:cNvPicPr>
            <a:picLocks noChangeAspect="1"/>
          </p:cNvPicPr>
          <p:nvPr userDrawn="1"/>
        </p:nvPicPr>
        <p:blipFill>
          <a:blip r:embed="rId14" cstate="email"/>
          <a:stretch>
            <a:fillRect/>
          </a:stretch>
        </p:blipFill>
        <p:spPr>
          <a:xfrm>
            <a:off x="214282" y="3071810"/>
            <a:ext cx="522290" cy="456133"/>
          </a:xfrm>
          <a:prstGeom prst="rect">
            <a:avLst/>
          </a:prstGeom>
        </p:spPr>
      </p:pic>
      <p:sp>
        <p:nvSpPr>
          <p:cNvPr id="10" name="Прямоугольник 9"/>
          <p:cNvSpPr/>
          <p:nvPr userDrawn="1"/>
        </p:nvSpPr>
        <p:spPr>
          <a:xfrm>
            <a:off x="142844" y="6500834"/>
            <a:ext cx="119936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15"/>
              </a:rPr>
              <a:t>http://linda6035.ucoz.ru/</a:t>
            </a:r>
            <a:endParaRPr lang="ru-RU" sz="8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0" name="Picture 2" descr="http://img-fotki.yandex.ru/get/9299/134091466.f5/0_d4d6e_ccd0a668_S"/>
          <p:cNvPicPr>
            <a:picLocks noChangeAspect="1" noChangeArrowheads="1"/>
          </p:cNvPicPr>
          <p:nvPr userDrawn="1"/>
        </p:nvPicPr>
        <p:blipFill>
          <a:blip r:embed="rId16" cstate="email"/>
          <a:srcRect/>
          <a:stretch>
            <a:fillRect/>
          </a:stretch>
        </p:blipFill>
        <p:spPr bwMode="auto">
          <a:xfrm flipH="1">
            <a:off x="285720" y="5072074"/>
            <a:ext cx="1009650" cy="1428750"/>
          </a:xfrm>
          <a:prstGeom prst="rect">
            <a:avLst/>
          </a:prstGeom>
          <a:noFill/>
        </p:spPr>
      </p:pic>
      <p:pic>
        <p:nvPicPr>
          <p:cNvPr id="17412" name="Picture 4" descr="http://img-fotki.yandex.ru/get/6613/134091466.a/0_8eae3_6ea58e84_S"/>
          <p:cNvPicPr>
            <a:picLocks noChangeAspect="1" noChangeArrowheads="1"/>
          </p:cNvPicPr>
          <p:nvPr userDrawn="1"/>
        </p:nvPicPr>
        <p:blipFill>
          <a:blip r:embed="rId17" cstate="email"/>
          <a:srcRect/>
          <a:stretch>
            <a:fillRect/>
          </a:stretch>
        </p:blipFill>
        <p:spPr bwMode="auto">
          <a:xfrm>
            <a:off x="285720" y="1500174"/>
            <a:ext cx="1071570" cy="1190633"/>
          </a:xfrm>
          <a:prstGeom prst="rect">
            <a:avLst/>
          </a:prstGeom>
          <a:noFill/>
        </p:spPr>
      </p:pic>
      <p:pic>
        <p:nvPicPr>
          <p:cNvPr id="17414" name="Picture 6" descr="http://img-fotki.yandex.ru/get/9300/134091466.c5/0_c98b9_19d24419_S"/>
          <p:cNvPicPr>
            <a:picLocks noChangeAspect="1" noChangeArrowheads="1"/>
          </p:cNvPicPr>
          <p:nvPr userDrawn="1"/>
        </p:nvPicPr>
        <p:blipFill>
          <a:blip r:embed="rId18" cstate="email"/>
          <a:srcRect/>
          <a:stretch>
            <a:fillRect/>
          </a:stretch>
        </p:blipFill>
        <p:spPr bwMode="auto">
          <a:xfrm>
            <a:off x="142844" y="0"/>
            <a:ext cx="1214446" cy="1214446"/>
          </a:xfrm>
          <a:prstGeom prst="rect">
            <a:avLst/>
          </a:prstGeom>
          <a:noFill/>
        </p:spPr>
      </p:pic>
      <p:pic>
        <p:nvPicPr>
          <p:cNvPr id="17418" name="Picture 10" descr="http://img-fotki.yandex.ru/get/4904/134091466.f5/0_d4d6d_4740c1eb_S"/>
          <p:cNvPicPr>
            <a:picLocks noChangeAspect="1" noChangeArrowheads="1"/>
          </p:cNvPicPr>
          <p:nvPr userDrawn="1"/>
        </p:nvPicPr>
        <p:blipFill>
          <a:blip r:embed="rId19" cstate="email"/>
          <a:srcRect/>
          <a:stretch>
            <a:fillRect/>
          </a:stretch>
        </p:blipFill>
        <p:spPr bwMode="auto">
          <a:xfrm>
            <a:off x="142844" y="3000372"/>
            <a:ext cx="1176112" cy="642942"/>
          </a:xfrm>
          <a:prstGeom prst="rect">
            <a:avLst/>
          </a:prstGeom>
          <a:noFill/>
        </p:spPr>
      </p:pic>
      <p:pic>
        <p:nvPicPr>
          <p:cNvPr id="17420" name="Picture 12" descr="http://img-fotki.yandex.ru/get/9558/134091466.9a/0_c0378_bebb161_S"/>
          <p:cNvPicPr>
            <a:picLocks noChangeAspect="1" noChangeArrowheads="1"/>
          </p:cNvPicPr>
          <p:nvPr userDrawn="1"/>
        </p:nvPicPr>
        <p:blipFill>
          <a:blip r:embed="rId20" cstate="email"/>
          <a:srcRect/>
          <a:stretch>
            <a:fillRect/>
          </a:stretch>
        </p:blipFill>
        <p:spPr bwMode="auto">
          <a:xfrm>
            <a:off x="214282" y="4000504"/>
            <a:ext cx="1043121" cy="78581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907704" y="332656"/>
            <a:ext cx="6789351" cy="1008112"/>
          </a:xfrm>
          <a:prstGeom prst="roundRect">
            <a:avLst/>
          </a:prstGeom>
          <a:solidFill>
            <a:srgbClr val="FFFF00"/>
          </a:solidFill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e-BY" sz="3600" dirty="0" smtClean="0">
                <a:ln>
                  <a:solidFill>
                    <a:sysClr val="windowText" lastClr="000000"/>
                  </a:solidFill>
                </a:ln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Тэма ўрока</a:t>
            </a:r>
            <a:endParaRPr lang="ru-RU" sz="3600" dirty="0">
              <a:ln>
                <a:solidFill>
                  <a:sysClr val="windowText" lastClr="000000"/>
                </a:solidFill>
              </a:ln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57356" y="4000504"/>
            <a:ext cx="66247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be-BY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51720" y="1500174"/>
            <a:ext cx="6645335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e-BY" sz="4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Абагульненне і сістэматызацыя ведаў па раздзелах “Хлор”, “Кісларод”, “Сера”</a:t>
            </a:r>
            <a:endParaRPr lang="ru-RU" sz="4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C:\Users\андрей\Pictures\932ee5216ba5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3702" y="4429132"/>
            <a:ext cx="1457328" cy="170497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6" descr="солнышко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7356" y="4143380"/>
            <a:ext cx="1928826" cy="18573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80796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571605" y="285728"/>
            <a:ext cx="7286675" cy="1071570"/>
          </a:xfrm>
          <a:prstGeom prst="roundRect">
            <a:avLst/>
          </a:prstGeom>
          <a:solidFill>
            <a:srgbClr val="FFFF00"/>
          </a:solidFill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e-BY" sz="6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Гліна</a:t>
            </a:r>
            <a:endParaRPr lang="ru-RU" sz="66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ttp://baniwood.ru/wp-content/uploads/2016/03/rastvor-dla-pechi-2-600x45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042" y="1643050"/>
            <a:ext cx="7000924" cy="471490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42500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000132"/>
          </a:xfrm>
        </p:spPr>
        <p:txBody>
          <a:bodyPr/>
          <a:lstStyle/>
          <a:p>
            <a:r>
              <a:rPr lang="be-BY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Што даў табе ўрок</a:t>
            </a:r>
            <a:endParaRPr 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1142984"/>
            <a:ext cx="7786710" cy="5572164"/>
          </a:xfrm>
        </p:spPr>
        <p:txBody>
          <a:bodyPr/>
          <a:lstStyle/>
          <a:p>
            <a:r>
              <a:rPr lang="be-BY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Сёння я даведаўся …</a:t>
            </a:r>
          </a:p>
          <a:p>
            <a:r>
              <a:rPr lang="be-BY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Мне было камфортна на ўроку…</a:t>
            </a:r>
          </a:p>
          <a:p>
            <a:r>
              <a:rPr lang="be-BY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Было цяжка…</a:t>
            </a:r>
          </a:p>
          <a:p>
            <a:r>
              <a:rPr lang="be-BY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Цяпер я магу…</a:t>
            </a:r>
          </a:p>
          <a:p>
            <a:r>
              <a:rPr lang="be-BY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 паспрабую…</a:t>
            </a:r>
          </a:p>
          <a:p>
            <a:r>
              <a:rPr lang="be-BY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Мне гэта спатрэбіцца ў жыцці…</a:t>
            </a:r>
          </a:p>
          <a:p>
            <a:r>
              <a:rPr lang="be-BY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Мне захацелася…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631983" y="692696"/>
            <a:ext cx="7019456" cy="34778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40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be-BY" sz="3600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Паўтарэнне. </a:t>
            </a:r>
          </a:p>
          <a:p>
            <a:pPr algn="ctr"/>
            <a:r>
              <a:rPr lang="be-BY" sz="3600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Хлор, кісларод, сера і іх злучэнні.</a:t>
            </a:r>
          </a:p>
          <a:p>
            <a:pPr algn="ctr"/>
            <a:r>
              <a:rPr lang="be-BY" sz="3600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Падрыхтавацца</a:t>
            </a:r>
          </a:p>
          <a:p>
            <a:pPr algn="ctr"/>
            <a:r>
              <a:rPr lang="be-BY" sz="3600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да кантрольнай работы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907704" y="332656"/>
            <a:ext cx="6789351" cy="822617"/>
          </a:xfrm>
          <a:prstGeom prst="roundRect">
            <a:avLst/>
          </a:prstGeom>
          <a:solidFill>
            <a:srgbClr val="FFFF00"/>
          </a:solidFill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e-BY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Дамашняе заданне</a:t>
            </a:r>
            <a:endParaRPr lang="be-BY" sz="28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8" descr="020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3643314"/>
            <a:ext cx="2808288" cy="2451100"/>
          </a:xfrm>
          <a:prstGeom prst="rect">
            <a:avLst/>
          </a:prstGeom>
          <a:noFill/>
        </p:spPr>
      </p:pic>
      <p:pic>
        <p:nvPicPr>
          <p:cNvPr id="8" name="Picture 4" descr="РЕБЕНОК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72198" y="3786190"/>
            <a:ext cx="1500198" cy="19268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892212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214546" y="1142984"/>
          <a:ext cx="6429420" cy="3557612"/>
        </p:xfrm>
        <a:graphic>
          <a:graphicData uri="http://schemas.openxmlformats.org/drawingml/2006/table">
            <a:tbl>
              <a:tblPr/>
              <a:tblGrid>
                <a:gridCol w="6429420"/>
              </a:tblGrid>
              <a:tr h="1071570">
                <a:tc>
                  <a:txBody>
                    <a:bodyPr/>
                    <a:lstStyle/>
                    <a:p>
                      <a:pPr marL="201295" indent="-2012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5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Першая</a:t>
                      </a:r>
                      <a:r>
                        <a:rPr lang="en-US" sz="5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</a:t>
                      </a:r>
                      <a:r>
                        <a:rPr lang="be-BY" sz="5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група</a:t>
                      </a:r>
                      <a:endParaRPr lang="ru-RU" sz="54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6042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en-US" sz="4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H</a:t>
                      </a:r>
                      <a:r>
                        <a:rPr lang="be-BY" sz="4000" b="1" baseline="-250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r>
                        <a:rPr lang="be-BY" sz="4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+</a:t>
                      </a:r>
                      <a:r>
                        <a:rPr lang="en-US" sz="4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CI</a:t>
                      </a:r>
                      <a:r>
                        <a:rPr lang="en-US" sz="4000" b="1" baseline="-250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r>
                        <a:rPr lang="en-US" sz="4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be-BY" sz="4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= 2</a:t>
                      </a:r>
                      <a:r>
                        <a:rPr lang="en-US" sz="4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HCI</a:t>
                      </a:r>
                      <a:endParaRPr lang="ru-RU" sz="40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en-US" sz="4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2AI + 3I</a:t>
                      </a:r>
                      <a:r>
                        <a:rPr lang="en-US" sz="4000" b="1" baseline="-250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r>
                        <a:rPr lang="en-US" sz="4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= 2AII</a:t>
                      </a:r>
                      <a:r>
                        <a:rPr lang="en-US" sz="4000" b="1" baseline="-250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40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en-US" sz="4000" b="1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KBr</a:t>
                      </a:r>
                      <a:r>
                        <a:rPr lang="en-US" sz="4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+ CI</a:t>
                      </a:r>
                      <a:r>
                        <a:rPr lang="en-US" sz="4000" b="1" baseline="-250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r>
                        <a:rPr lang="en-US" sz="4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=2RCI + Br</a:t>
                      </a:r>
                      <a:r>
                        <a:rPr lang="en-US" sz="4000" b="1" baseline="-250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40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857356" y="1357298"/>
          <a:ext cx="6929486" cy="3960876"/>
        </p:xfrm>
        <a:graphic>
          <a:graphicData uri="http://schemas.openxmlformats.org/drawingml/2006/table">
            <a:tbl>
              <a:tblPr/>
              <a:tblGrid>
                <a:gridCol w="6929486"/>
              </a:tblGrid>
              <a:tr h="853254">
                <a:tc>
                  <a:txBody>
                    <a:bodyPr/>
                    <a:lstStyle/>
                    <a:p>
                      <a:pPr marL="449580" indent="-449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5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Другая </a:t>
                      </a:r>
                      <a:r>
                        <a:rPr lang="be-BY" sz="5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група</a:t>
                      </a:r>
                      <a:endParaRPr lang="ru-RU" sz="54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6508">
                <a:tc>
                  <a:txBody>
                    <a:bodyPr/>
                    <a:lstStyle/>
                    <a:p>
                      <a:pPr marL="449580" indent="-44958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44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4) </a:t>
                      </a:r>
                      <a:r>
                        <a:rPr lang="en-US" sz="44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</a:t>
                      </a:r>
                      <a:r>
                        <a:rPr lang="be-BY" sz="44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+ </a:t>
                      </a:r>
                      <a:r>
                        <a:rPr lang="en-US" sz="44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O</a:t>
                      </a:r>
                      <a:r>
                        <a:rPr lang="be-BY" sz="4400" b="1" baseline="-250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r>
                        <a:rPr lang="en-US" sz="44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= CO</a:t>
                      </a:r>
                      <a:r>
                        <a:rPr lang="en-US" sz="4400" b="1" baseline="-250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44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44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5) </a:t>
                      </a:r>
                      <a:r>
                        <a:rPr lang="en-US" sz="44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4AI</a:t>
                      </a:r>
                      <a:r>
                        <a:rPr lang="be-BY" sz="44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 </a:t>
                      </a:r>
                      <a:r>
                        <a:rPr lang="en-US" sz="44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3O</a:t>
                      </a:r>
                      <a:r>
                        <a:rPr lang="be-BY" sz="4400" b="1" baseline="-250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r>
                        <a:rPr lang="be-BY" sz="44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44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= 2AI</a:t>
                      </a:r>
                      <a:r>
                        <a:rPr lang="en-US" sz="4400" b="1" baseline="-250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r>
                        <a:rPr lang="en-US" sz="44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O</a:t>
                      </a:r>
                      <a:r>
                        <a:rPr lang="en-US" sz="4400" b="1" baseline="-250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 </a:t>
                      </a:r>
                      <a:r>
                        <a:rPr lang="be-BY" sz="44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</a:t>
                      </a:r>
                      <a:endParaRPr lang="ru-RU" sz="44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44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6) </a:t>
                      </a:r>
                      <a:r>
                        <a:rPr lang="en-US" sz="44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CH</a:t>
                      </a:r>
                      <a:r>
                        <a:rPr lang="be-BY" sz="4400" b="1" baseline="-250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r>
                        <a:rPr lang="be-BY" sz="44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+2O</a:t>
                      </a:r>
                      <a:r>
                        <a:rPr lang="be-BY" sz="4400" b="1" baseline="-250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 </a:t>
                      </a:r>
                      <a:r>
                        <a:rPr lang="be-BY" sz="44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= </a:t>
                      </a:r>
                      <a:r>
                        <a:rPr lang="en-US" sz="44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CO</a:t>
                      </a:r>
                      <a:r>
                        <a:rPr lang="en-US" sz="4400" b="1" baseline="-250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r>
                        <a:rPr lang="en-US" sz="44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+2H</a:t>
                      </a:r>
                      <a:r>
                        <a:rPr lang="en-US" sz="4400" b="1" baseline="-250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r>
                        <a:rPr lang="en-US" sz="44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O</a:t>
                      </a:r>
                      <a:endParaRPr lang="ru-RU" sz="44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40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643042" y="642918"/>
          <a:ext cx="7358114" cy="4644206"/>
        </p:xfrm>
        <a:graphic>
          <a:graphicData uri="http://schemas.openxmlformats.org/drawingml/2006/table">
            <a:tbl>
              <a:tblPr/>
              <a:tblGrid>
                <a:gridCol w="7358114"/>
              </a:tblGrid>
              <a:tr h="11390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4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Трэцяя </a:t>
                      </a:r>
                      <a:r>
                        <a:rPr lang="en-US" sz="4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be-BY" sz="4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група</a:t>
                      </a:r>
                      <a:endParaRPr lang="ru-RU" sz="44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80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4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7) </a:t>
                      </a:r>
                      <a:r>
                        <a:rPr lang="en-US" sz="4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2HCI</a:t>
                      </a:r>
                      <a:r>
                        <a:rPr lang="be-BY" sz="4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+ </a:t>
                      </a:r>
                      <a:r>
                        <a:rPr lang="en-US" sz="4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Fe = FeCI</a:t>
                      </a:r>
                      <a:r>
                        <a:rPr lang="en-US" sz="4000" b="1" baseline="-250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r>
                        <a:rPr lang="en-US" sz="4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+H</a:t>
                      </a:r>
                      <a:r>
                        <a:rPr lang="en-US" sz="4000" b="1" baseline="-250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r>
                        <a:rPr lang="en-US" sz="4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↑</a:t>
                      </a:r>
                      <a:endParaRPr lang="ru-RU" sz="40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4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8) </a:t>
                      </a:r>
                      <a:r>
                        <a:rPr lang="en-US" sz="4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H</a:t>
                      </a:r>
                      <a:r>
                        <a:rPr lang="be-BY" sz="4000" b="1" baseline="-250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r>
                        <a:rPr lang="en-US" sz="4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SO</a:t>
                      </a:r>
                      <a:r>
                        <a:rPr lang="be-BY" sz="4000" b="1" baseline="-250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4(р)</a:t>
                      </a:r>
                      <a:r>
                        <a:rPr lang="be-BY" sz="4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 </a:t>
                      </a:r>
                      <a:r>
                        <a:rPr lang="en-US" sz="4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Mg = MgSO</a:t>
                      </a:r>
                      <a:r>
                        <a:rPr lang="en-US" sz="4000" b="1" baseline="-250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r>
                        <a:rPr lang="en-US" sz="4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+ H</a:t>
                      </a:r>
                      <a:r>
                        <a:rPr lang="en-US" sz="4000" b="1" baseline="-250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r>
                        <a:rPr lang="en-US" sz="4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↑</a:t>
                      </a:r>
                      <a:endParaRPr lang="ru-RU" sz="40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4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9) </a:t>
                      </a:r>
                      <a:r>
                        <a:rPr lang="en-US" sz="4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2H</a:t>
                      </a:r>
                      <a:r>
                        <a:rPr lang="be-BY" sz="4000" b="1" baseline="-250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r>
                        <a:rPr lang="en-US" sz="4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SO</a:t>
                      </a:r>
                      <a:r>
                        <a:rPr lang="be-BY" sz="4000" b="1" baseline="-250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4(к)</a:t>
                      </a:r>
                      <a:r>
                        <a:rPr lang="be-BY" sz="4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 C</a:t>
                      </a:r>
                      <a:r>
                        <a:rPr lang="en-US" sz="4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u = </a:t>
                      </a:r>
                      <a:endParaRPr lang="en-US" sz="4000" b="1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            CuSO</a:t>
                      </a:r>
                      <a:r>
                        <a:rPr lang="en-US" sz="4000" b="1" baseline="-25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r>
                        <a:rPr lang="en-US" sz="4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 SO</a:t>
                      </a:r>
                      <a:r>
                        <a:rPr lang="en-US" sz="4000" b="1" baseline="-250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r>
                        <a:rPr lang="en-US" sz="4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+ 2H</a:t>
                      </a:r>
                      <a:r>
                        <a:rPr lang="en-US" sz="4000" b="1" baseline="-250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r>
                        <a:rPr lang="en-US" sz="4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O</a:t>
                      </a:r>
                      <a:endParaRPr lang="ru-RU" sz="40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4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40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428728" y="214290"/>
          <a:ext cx="7715272" cy="5643602"/>
        </p:xfrm>
        <a:graphic>
          <a:graphicData uri="http://schemas.openxmlformats.org/drawingml/2006/table">
            <a:tbl>
              <a:tblPr/>
              <a:tblGrid>
                <a:gridCol w="7715272"/>
              </a:tblGrid>
              <a:tr h="9286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40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Чацвертая</a:t>
                      </a:r>
                      <a:r>
                        <a:rPr lang="en-US" sz="40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be-BY" sz="40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be-BY" sz="40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група</a:t>
                      </a:r>
                      <a:endParaRPr lang="ru-RU" sz="40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49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3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10)</a:t>
                      </a:r>
                      <a:r>
                        <a:rPr lang="en-US" sz="3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Na</a:t>
                      </a:r>
                      <a:r>
                        <a:rPr lang="be-BY" sz="3600" b="1" baseline="-250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r>
                        <a:rPr lang="en-US" sz="3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SO</a:t>
                      </a:r>
                      <a:r>
                        <a:rPr lang="be-BY" sz="3600" b="1" baseline="-250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r>
                        <a:rPr lang="be-BY" sz="3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</a:t>
                      </a:r>
                      <a:r>
                        <a:rPr lang="en-US" sz="3600" b="1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BaCI</a:t>
                      </a:r>
                      <a:r>
                        <a:rPr lang="be-BY" sz="3600" b="1" baseline="-250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r>
                        <a:rPr lang="en-US" sz="3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= BaSO</a:t>
                      </a:r>
                      <a:r>
                        <a:rPr lang="en-US" sz="3600" b="1" baseline="-250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r>
                        <a:rPr lang="en-US" sz="3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↓ + </a:t>
                      </a:r>
                      <a:r>
                        <a:rPr lang="en-US" sz="3600" b="1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NaCI</a:t>
                      </a:r>
                      <a:endParaRPr lang="ru-RU" sz="3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Ba</a:t>
                      </a:r>
                      <a:r>
                        <a:rPr lang="en-US" sz="3600" b="1" baseline="300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2+</a:t>
                      </a:r>
                      <a:r>
                        <a:rPr lang="en-US" sz="3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+ SO</a:t>
                      </a:r>
                      <a:r>
                        <a:rPr lang="en-US" sz="3600" b="1" baseline="-250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r>
                        <a:rPr lang="en-US" sz="3600" b="1" baseline="300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2-</a:t>
                      </a:r>
                      <a:r>
                        <a:rPr lang="en-US" sz="3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= BaSO</a:t>
                      </a:r>
                      <a:r>
                        <a:rPr lang="en-US" sz="3600" b="1" baseline="-250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r>
                        <a:rPr lang="en-US" sz="3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↓</a:t>
                      </a:r>
                      <a:endParaRPr lang="ru-RU" sz="3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3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11)</a:t>
                      </a:r>
                      <a:r>
                        <a:rPr lang="en-US" sz="3600" b="1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NaCI</a:t>
                      </a:r>
                      <a:r>
                        <a:rPr lang="be-BY" sz="3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 </a:t>
                      </a:r>
                      <a:r>
                        <a:rPr lang="en-US" sz="3600" b="1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AgNO</a:t>
                      </a:r>
                      <a:r>
                        <a:rPr lang="be-BY" sz="3600" b="1" baseline="-250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r>
                        <a:rPr lang="en-US" sz="3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= NaNO</a:t>
                      </a:r>
                      <a:r>
                        <a:rPr lang="en-US" sz="3600" b="1" baseline="-250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r>
                        <a:rPr lang="en-US" sz="3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+ </a:t>
                      </a:r>
                      <a:r>
                        <a:rPr lang="en-US" sz="3600" b="1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AgCI</a:t>
                      </a:r>
                      <a:r>
                        <a:rPr lang="en-US" sz="3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↓</a:t>
                      </a:r>
                      <a:endParaRPr lang="ru-RU" sz="3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Ag</a:t>
                      </a:r>
                      <a:r>
                        <a:rPr lang="en-US" sz="3600" b="1" baseline="300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</a:t>
                      </a:r>
                      <a:r>
                        <a:rPr lang="en-US" sz="3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+ CI</a:t>
                      </a:r>
                      <a:r>
                        <a:rPr lang="en-US" sz="3600" b="1" baseline="300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r>
                        <a:rPr lang="en-US" sz="3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= </a:t>
                      </a:r>
                      <a:r>
                        <a:rPr lang="en-US" sz="3600" b="1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AgCI</a:t>
                      </a:r>
                      <a:r>
                        <a:rPr lang="en-US" sz="3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↓</a:t>
                      </a:r>
                      <a:endParaRPr lang="ru-RU" sz="3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3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12)</a:t>
                      </a:r>
                      <a:r>
                        <a:rPr lang="en-US" sz="3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HCI</a:t>
                      </a:r>
                      <a:r>
                        <a:rPr lang="be-BY" sz="3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+ </a:t>
                      </a:r>
                      <a:r>
                        <a:rPr lang="en-US" sz="3600" b="1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AgNO</a:t>
                      </a:r>
                      <a:r>
                        <a:rPr lang="be-BY" sz="3600" b="1" baseline="-250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r>
                        <a:rPr lang="en-US" sz="3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= HNO</a:t>
                      </a:r>
                      <a:r>
                        <a:rPr lang="en-US" sz="3600" b="1" baseline="-250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r>
                        <a:rPr lang="en-US" sz="3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+ </a:t>
                      </a:r>
                      <a:r>
                        <a:rPr lang="en-US" sz="3600" b="1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AgCI</a:t>
                      </a:r>
                      <a:r>
                        <a:rPr lang="en-US" sz="3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↓</a:t>
                      </a:r>
                      <a:endParaRPr lang="ru-RU" sz="3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Ag</a:t>
                      </a:r>
                      <a:r>
                        <a:rPr lang="en-US" sz="3600" b="1" baseline="300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</a:t>
                      </a:r>
                      <a:r>
                        <a:rPr lang="en-US" sz="3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+ CI</a:t>
                      </a:r>
                      <a:r>
                        <a:rPr lang="en-US" sz="3600" b="1" baseline="300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r>
                        <a:rPr lang="en-US" sz="3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= </a:t>
                      </a:r>
                      <a:r>
                        <a:rPr lang="en-US" sz="3600" b="1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AgCI</a:t>
                      </a:r>
                      <a:r>
                        <a:rPr lang="en-US" sz="3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↓</a:t>
                      </a:r>
                      <a:endParaRPr lang="ru-RU" sz="3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1571604" y="512795"/>
            <a:ext cx="7286676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be-BY" sz="3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Галагены ўзаемадзейнічаюць з металамі і неметаламі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be-BY" sz="3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Кісларод узаемадзейнічае з простымі: металамі і неметаламі і складанымі рэчывамі, праяўляе </a:t>
            </a:r>
            <a:r>
              <a:rPr kumimoji="0" lang="be-BY" sz="36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акісляльныя ўласцівасці</a:t>
            </a:r>
            <a:r>
              <a:rPr kumimoji="0" lang="be-BY" sz="3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be-BY" sz="36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be-BY" sz="3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Якаснай рэакцыяй на сульфат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be-BY" sz="3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іоны з’яўляюцца іоны  барыю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be-BY" sz="3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Якаснай рэакцыяй на хларыд-іоны з’ўляюцца іоны серабра</a:t>
            </a:r>
            <a:endParaRPr kumimoji="0" lang="be-BY" sz="3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643042" y="670602"/>
            <a:ext cx="7072362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be-BY" sz="4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Пры ўзаемадзеянні разб. сернай кіслаты з металамі акісляльнікам з’яўляюцца іоны вадароду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be-BY" sz="4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Канц. сернай кіслата ўзаемадзейнічае амаль з усімі металамі, акісляльнік – атам серы.</a:t>
            </a:r>
            <a:endParaRPr kumimoji="0" lang="be-BY" sz="4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10759" y="1071546"/>
            <a:ext cx="664373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be-BY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Згодна кітайскай пагаворкі: </a:t>
            </a:r>
          </a:p>
          <a:p>
            <a:pPr algn="r"/>
            <a:r>
              <a:rPr lang="be-BY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Здароўе – скарб, які заўсёды пры табе </a:t>
            </a:r>
            <a:endParaRPr lang="ru-RU" sz="4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C:\Users\андрей\Pictures\932ee5216ba5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97139">
            <a:off x="6678389" y="3654500"/>
            <a:ext cx="2168732" cy="278258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16" descr="солнышко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7356" y="4000504"/>
            <a:ext cx="1928826" cy="1928826"/>
          </a:xfrm>
          <a:prstGeom prst="rect">
            <a:avLst/>
          </a:prstGeom>
          <a:noFill/>
        </p:spPr>
      </p:pic>
      <p:sp>
        <p:nvSpPr>
          <p:cNvPr id="5" name="Скругленный прямоугольник 4"/>
          <p:cNvSpPr/>
          <p:nvPr/>
        </p:nvSpPr>
        <p:spPr>
          <a:xfrm>
            <a:off x="1785918" y="214290"/>
            <a:ext cx="6789351" cy="822617"/>
          </a:xfrm>
          <a:prstGeom prst="roundRect">
            <a:avLst/>
          </a:prstGeom>
          <a:solidFill>
            <a:srgbClr val="FFFF00"/>
          </a:solidFill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e-BY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Фізкультхвілінка</a:t>
            </a:r>
            <a:endParaRPr lang="ru-RU" sz="48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907704" y="332656"/>
            <a:ext cx="6789351" cy="822617"/>
          </a:xfrm>
          <a:prstGeom prst="roundRect">
            <a:avLst/>
          </a:prstGeom>
          <a:solidFill>
            <a:srgbClr val="FFFF00"/>
          </a:solidFill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e-BY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«Чорная скрыня»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s://ds02.infourok.ru/uploads/ex/125d/000171ec-f892247f/hello_html_1cb1a526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5130" t="12653" r="24195" b="14788"/>
          <a:stretch/>
        </p:blipFill>
        <p:spPr bwMode="auto">
          <a:xfrm>
            <a:off x="2214546" y="1500174"/>
            <a:ext cx="6215106" cy="535782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61997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3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05867"/>
      </a:hlink>
      <a:folHlink>
        <a:srgbClr val="D9969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1560</TotalTime>
  <Words>292</Words>
  <Application>Microsoft Office PowerPoint</Application>
  <PresentationFormat>Экран (4:3)</PresentationFormat>
  <Paragraphs>50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Што даў табе ўрок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Семья</cp:lastModifiedBy>
  <cp:revision>102</cp:revision>
  <dcterms:created xsi:type="dcterms:W3CDTF">2014-06-24T15:51:35Z</dcterms:created>
  <dcterms:modified xsi:type="dcterms:W3CDTF">2019-12-14T19:34:20Z</dcterms:modified>
</cp:coreProperties>
</file>